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32"/>
    <p:restoredTop sz="96327"/>
  </p:normalViewPr>
  <p:slideViewPr>
    <p:cSldViewPr snapToGrid="0">
      <p:cViewPr varScale="1">
        <p:scale>
          <a:sx n="75" d="100"/>
          <a:sy n="75" d="100"/>
        </p:scale>
        <p:origin x="18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DC8E-15F9-93A2-5758-25A67F79B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Descriptive Analysis: CO2 Emissions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5B255-72C0-C487-9C6B-305FFA114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Jamie Parra</a:t>
            </a:r>
          </a:p>
          <a:p>
            <a:r>
              <a:rPr lang="en-US" dirty="0"/>
              <a:t>CEN 4930 –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7509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7AD5-2F1A-33B2-F328-0A4073B0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Measures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381CBE-53A5-BAA0-0D4C-0A349E12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99" y="1152983"/>
            <a:ext cx="4409269" cy="5706114"/>
          </a:xfrm>
        </p:spPr>
      </p:pic>
      <p:pic>
        <p:nvPicPr>
          <p:cNvPr id="7" name="Picture 6" descr="A group of blue graphs&#10;&#10;Description automatically generated">
            <a:extLst>
              <a:ext uri="{FF2B5EF4-FFF2-40B4-BE49-F238E27FC236}">
                <a16:creationId xmlns:a16="http://schemas.microsoft.com/office/drawing/2014/main" id="{52D4DB89-0680-F70C-EF5C-D41732AF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405159"/>
            <a:ext cx="7772400" cy="52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E82F-9D0C-D219-295F-306DE8FA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Measures</a:t>
            </a:r>
          </a:p>
        </p:txBody>
      </p:sp>
      <p:pic>
        <p:nvPicPr>
          <p:cNvPr id="5" name="Content Placeholder 4" descr="A group of blue graphs&#10;&#10;Description automatically generated">
            <a:extLst>
              <a:ext uri="{FF2B5EF4-FFF2-40B4-BE49-F238E27FC236}">
                <a16:creationId xmlns:a16="http://schemas.microsoft.com/office/drawing/2014/main" id="{74149936-547D-D047-9073-73A22E51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897" y="1152983"/>
            <a:ext cx="8174937" cy="5471164"/>
          </a:xfrm>
        </p:spPr>
      </p:pic>
    </p:spTree>
    <p:extLst>
      <p:ext uri="{BB962C8B-B14F-4D97-AF65-F5344CB8AC3E}">
        <p14:creationId xmlns:p14="http://schemas.microsoft.com/office/powerpoint/2010/main" val="378121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7525-B1C1-D5ED-2DB2-2D2F4F15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06645-F8BD-5936-DA16-59056521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Most the common correlation was the positive correlation between the engine displacement and cylinder number with fuel mileage and CO2 Emissions.</a:t>
            </a:r>
          </a:p>
          <a:p>
            <a:r>
              <a:rPr lang="en-US" dirty="0"/>
              <a:t>The most fuel efficient vehicles were vehicles witted with 4 cylinder engines. </a:t>
            </a:r>
          </a:p>
          <a:p>
            <a:r>
              <a:rPr lang="en-US" dirty="0"/>
              <a:t>Most manufacturers make small SUV’s, compact cars, and midsize vehicles and fit them with 4 cylinder engines with small displacement.</a:t>
            </a:r>
          </a:p>
          <a:p>
            <a:r>
              <a:rPr lang="en-US" dirty="0"/>
              <a:t>There is a negative correlation between between vehicles with high number of cylinders and displacement with the fuel efficiency and CO2 Emissions.</a:t>
            </a:r>
          </a:p>
          <a:p>
            <a:r>
              <a:rPr lang="en-US" dirty="0"/>
              <a:t>The least fuel efficient engine and displacement were v8 engines with high displacement, even more than 10 12 and 16 cylinder engines.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2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242A-411B-2855-ED9C-D2ED810A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107A-2A1D-5B36-AC48-0FFCD330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would be more specific if it were to include variables such as engines fitted with turbo chargers or superchargers.</a:t>
            </a:r>
          </a:p>
          <a:p>
            <a:r>
              <a:rPr lang="en-US" dirty="0"/>
              <a:t>Inclusion of style of driving of a vehicle in the real world.</a:t>
            </a:r>
          </a:p>
          <a:p>
            <a:r>
              <a:rPr lang="en-US" dirty="0"/>
              <a:t>Adding electric car emissions saved vs manufacturing emissions.</a:t>
            </a:r>
          </a:p>
          <a:p>
            <a:endParaRPr lang="en-US" dirty="0"/>
          </a:p>
          <a:p>
            <a:r>
              <a:rPr lang="en-US" dirty="0"/>
              <a:t>Probability of purchasing a vehicle with high fuel efficiency is much greater when engine is 4 cylinders or 2.0 L of displacement.</a:t>
            </a:r>
          </a:p>
        </p:txBody>
      </p:sp>
    </p:spTree>
    <p:extLst>
      <p:ext uri="{BB962C8B-B14F-4D97-AF65-F5344CB8AC3E}">
        <p14:creationId xmlns:p14="http://schemas.microsoft.com/office/powerpoint/2010/main" val="110322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6632-D500-D95F-D6BD-F4600366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B793-4071-60E5-6A79-517BAA090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consists of vehicle manufacturers with their model vehicles and their corresponding engine specifications, fuel mileage, and  emissions.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bhuviranga</a:t>
            </a:r>
            <a:r>
              <a:rPr lang="en-US" dirty="0"/>
              <a:t>/co2-emissions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7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161B-FAAA-3F89-1221-57012166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B51435-AB1D-502E-3F72-E39F86564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85670"/>
              </p:ext>
            </p:extLst>
          </p:nvPr>
        </p:nvGraphicFramePr>
        <p:xfrm>
          <a:off x="737181" y="163850"/>
          <a:ext cx="9222582" cy="65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008">
                  <a:extLst>
                    <a:ext uri="{9D8B030D-6E8A-4147-A177-3AD203B41FA5}">
                      <a16:colId xmlns:a16="http://schemas.microsoft.com/office/drawing/2014/main" val="1312578760"/>
                    </a:ext>
                  </a:extLst>
                </a:gridCol>
                <a:gridCol w="1677003">
                  <a:extLst>
                    <a:ext uri="{9D8B030D-6E8A-4147-A177-3AD203B41FA5}">
                      <a16:colId xmlns:a16="http://schemas.microsoft.com/office/drawing/2014/main" val="2708976749"/>
                    </a:ext>
                  </a:extLst>
                </a:gridCol>
                <a:gridCol w="822213">
                  <a:extLst>
                    <a:ext uri="{9D8B030D-6E8A-4147-A177-3AD203B41FA5}">
                      <a16:colId xmlns:a16="http://schemas.microsoft.com/office/drawing/2014/main" val="3147135780"/>
                    </a:ext>
                  </a:extLst>
                </a:gridCol>
                <a:gridCol w="2110480">
                  <a:extLst>
                    <a:ext uri="{9D8B030D-6E8A-4147-A177-3AD203B41FA5}">
                      <a16:colId xmlns:a16="http://schemas.microsoft.com/office/drawing/2014/main" val="4008833985"/>
                    </a:ext>
                  </a:extLst>
                </a:gridCol>
                <a:gridCol w="1843878">
                  <a:extLst>
                    <a:ext uri="{9D8B030D-6E8A-4147-A177-3AD203B41FA5}">
                      <a16:colId xmlns:a16="http://schemas.microsoft.com/office/drawing/2014/main" val="1515826702"/>
                    </a:ext>
                  </a:extLst>
                </a:gridCol>
              </a:tblGrid>
              <a:tr h="649440">
                <a:tc>
                  <a:txBody>
                    <a:bodyPr/>
                    <a:lstStyle/>
                    <a:p>
                      <a:r>
                        <a:rPr lang="en-US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02543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Chevrolet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57619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manufacturer vehicle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87796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Vehicle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Chassis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Truck - 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14934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Engine Size(L)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 Displacement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48339"/>
                  </a:ext>
                </a:extLst>
              </a:tr>
              <a:tr h="354665">
                <a:tc>
                  <a:txBody>
                    <a:bodyPr/>
                    <a:lstStyle/>
                    <a:p>
                      <a:r>
                        <a:rPr lang="en-US" dirty="0"/>
                        <a:t>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 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88039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Vehicle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552171"/>
                  </a:ext>
                </a:extLst>
              </a:tr>
              <a:tr h="454607">
                <a:tc>
                  <a:txBody>
                    <a:bodyPr/>
                    <a:lstStyle/>
                    <a:p>
                      <a:r>
                        <a:rPr lang="en-US" dirty="0"/>
                        <a:t>Fuel Consumption 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Numerical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Mpg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970596"/>
                  </a:ext>
                </a:extLst>
              </a:tr>
              <a:tr h="5452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Fuel Consumption Hwy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Numerical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Mpg </a:t>
                      </a:r>
                      <a:r>
                        <a:rPr lang="en-US" dirty="0" err="1"/>
                        <a:t>hwy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673015"/>
                  </a:ext>
                </a:extLst>
              </a:tr>
              <a:tr h="6747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Fuel Consumption Combined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Numerical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Combined City &amp; Hwy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72315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en-US" dirty="0"/>
                        <a:t>CO2 Emissions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Numerical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 emissions in g/km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0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99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15C9-8886-AC19-E5A7-1BE91C51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Tendency Measures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DC8B31-F0A1-F26F-4666-77EF2756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7" y="1152983"/>
            <a:ext cx="3083133" cy="242358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76F79C2-11B4-4D2A-8EF1-D830F4BD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50" y="1375039"/>
            <a:ext cx="2707684" cy="2128451"/>
          </a:xfrm>
          <a:prstGeom prst="rect">
            <a:avLst/>
          </a:prstGeom>
        </p:spPr>
      </p:pic>
      <p:pic>
        <p:nvPicPr>
          <p:cNvPr id="9" name="Picture 8" descr="A graph of a graph of gas emissions&#10;&#10;Description automatically generated with medium confidence">
            <a:extLst>
              <a:ext uri="{FF2B5EF4-FFF2-40B4-BE49-F238E27FC236}">
                <a16:creationId xmlns:a16="http://schemas.microsoft.com/office/drawing/2014/main" id="{30513F07-1F6A-85BF-5B6F-3BDC50FC5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73" y="1216871"/>
            <a:ext cx="3083134" cy="2423584"/>
          </a:xfrm>
          <a:prstGeom prst="rect">
            <a:avLst/>
          </a:prstGeom>
        </p:spPr>
      </p:pic>
      <p:pic>
        <p:nvPicPr>
          <p:cNvPr id="11" name="Picture 10" descr="A graph of a gas consumption&#10;&#10;Description automatically generated">
            <a:extLst>
              <a:ext uri="{FF2B5EF4-FFF2-40B4-BE49-F238E27FC236}">
                <a16:creationId xmlns:a16="http://schemas.microsoft.com/office/drawing/2014/main" id="{CBD215CF-FE41-DEF0-A924-FF5AF71FA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7" y="3576566"/>
            <a:ext cx="3363173" cy="2643717"/>
          </a:xfrm>
          <a:prstGeom prst="rect">
            <a:avLst/>
          </a:prstGeom>
        </p:spPr>
      </p:pic>
      <p:pic>
        <p:nvPicPr>
          <p:cNvPr id="13" name="Picture 12" descr="A graph of gas consumption&#10;&#10;Description automatically generated">
            <a:extLst>
              <a:ext uri="{FF2B5EF4-FFF2-40B4-BE49-F238E27FC236}">
                <a16:creationId xmlns:a16="http://schemas.microsoft.com/office/drawing/2014/main" id="{17B01C69-8455-4A16-EC9E-384D94C43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885" y="3576565"/>
            <a:ext cx="3363173" cy="2643717"/>
          </a:xfrm>
          <a:prstGeom prst="rect">
            <a:avLst/>
          </a:prstGeom>
        </p:spPr>
      </p:pic>
      <p:pic>
        <p:nvPicPr>
          <p:cNvPr id="15" name="Picture 14" descr="A graph of a gas consumption&#10;&#10;Description automatically generated">
            <a:extLst>
              <a:ext uri="{FF2B5EF4-FFF2-40B4-BE49-F238E27FC236}">
                <a16:creationId xmlns:a16="http://schemas.microsoft.com/office/drawing/2014/main" id="{74C21482-4283-E31D-6EBD-E5D68C5A1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058" y="3608510"/>
            <a:ext cx="3552428" cy="2792486"/>
          </a:xfrm>
          <a:prstGeom prst="rect">
            <a:avLst/>
          </a:prstGeom>
        </p:spPr>
      </p:pic>
      <p:pic>
        <p:nvPicPr>
          <p:cNvPr id="17" name="Picture 16" descr="A graph of a graph&#10;&#10;Description automatically generated">
            <a:extLst>
              <a:ext uri="{FF2B5EF4-FFF2-40B4-BE49-F238E27FC236}">
                <a16:creationId xmlns:a16="http://schemas.microsoft.com/office/drawing/2014/main" id="{AE7E4F51-98CA-EA1B-3688-751B19B99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3174" y="816023"/>
            <a:ext cx="3593066" cy="28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429E-2CBE-2C8C-0E51-5AFB1689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739622" cy="1400530"/>
          </a:xfrm>
        </p:spPr>
        <p:txBody>
          <a:bodyPr/>
          <a:lstStyle/>
          <a:p>
            <a:r>
              <a:rPr lang="en-US" dirty="0"/>
              <a:t>Central Tendency Measures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C1156B-2C28-D7F7-38F9-CD8FA195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68" y="0"/>
            <a:ext cx="5602444" cy="6858000"/>
          </a:xfrm>
          <a:prstGeom prst="rect">
            <a:avLst/>
          </a:prstGeom>
        </p:spPr>
      </p:pic>
      <p:pic>
        <p:nvPicPr>
          <p:cNvPr id="7" name="Picture 6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F51B4C07-DB51-8DB9-5EDA-C30BD314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" y="2778329"/>
            <a:ext cx="4823556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35D8-FF48-990E-E48E-BFF12D16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Measures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99DFB3-E6DF-CD9B-FE66-FDB36C17B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21" y="1659488"/>
            <a:ext cx="5785379" cy="1155413"/>
          </a:xfr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992DB0A-C638-1212-734D-7F7A4446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1" y="2768654"/>
            <a:ext cx="5785379" cy="11554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CC0121B-0974-0D22-EEC6-ABE9D47E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21" y="3873546"/>
            <a:ext cx="5785379" cy="1155413"/>
          </a:xfrm>
          <a:prstGeom prst="rect">
            <a:avLst/>
          </a:prstGeom>
        </p:spPr>
      </p:pic>
      <p:pic>
        <p:nvPicPr>
          <p:cNvPr id="11" name="Picture 1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3E1538B-6518-4B4E-D055-4315D0215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21" y="5028959"/>
            <a:ext cx="5785378" cy="1155413"/>
          </a:xfrm>
          <a:prstGeom prst="rect">
            <a:avLst/>
          </a:prstGeom>
        </p:spPr>
      </p:pic>
      <p:pic>
        <p:nvPicPr>
          <p:cNvPr id="13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56C212E-A59E-1658-0B9B-E8232ECCE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649942"/>
            <a:ext cx="5655733" cy="1129521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71A4C9F-E924-E831-38B3-B2E348A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8" y="2708587"/>
            <a:ext cx="5655733" cy="1129521"/>
          </a:xfrm>
          <a:prstGeom prst="rect">
            <a:avLst/>
          </a:prstGeom>
        </p:spPr>
      </p:pic>
      <p:pic>
        <p:nvPicPr>
          <p:cNvPr id="17" name="Picture 1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15BEBF0-E9EE-9C27-B2E1-4F3C65828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8" y="3939330"/>
            <a:ext cx="5785378" cy="11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A24A-D95B-F1C0-C6E9-D0E79DD7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Measures</a:t>
            </a:r>
          </a:p>
        </p:txBody>
      </p:sp>
      <p:pic>
        <p:nvPicPr>
          <p:cNvPr id="5" name="Picture 4" descr="A graph of normal distribution&#10;&#10;Description automatically generated">
            <a:extLst>
              <a:ext uri="{FF2B5EF4-FFF2-40B4-BE49-F238E27FC236}">
                <a16:creationId xmlns:a16="http://schemas.microsoft.com/office/drawing/2014/main" id="{A55BEEE3-3A00-4A99-6F33-2B3493D4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3395993" cy="2660827"/>
          </a:xfrm>
          <a:prstGeom prst="rect">
            <a:avLst/>
          </a:prstGeom>
        </p:spPr>
      </p:pic>
      <p:pic>
        <p:nvPicPr>
          <p:cNvPr id="7" name="Picture 6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D427D9A-F78D-400D-BF81-7BB84D4C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03" y="1208386"/>
            <a:ext cx="3254570" cy="2550019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3088044-7C55-1568-339B-045A9948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42" y="1239532"/>
            <a:ext cx="3281977" cy="2571493"/>
          </a:xfrm>
          <a:prstGeom prst="rect">
            <a:avLst/>
          </a:prstGeom>
        </p:spPr>
      </p:pic>
      <p:pic>
        <p:nvPicPr>
          <p:cNvPr id="11" name="Picture 1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C8D6317-079E-97DA-F02E-2176FCDCE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0" y="3811025"/>
            <a:ext cx="3395993" cy="2660827"/>
          </a:xfrm>
          <a:prstGeom prst="rect">
            <a:avLst/>
          </a:prstGeom>
        </p:spPr>
      </p:pic>
      <p:pic>
        <p:nvPicPr>
          <p:cNvPr id="13" name="Picture 12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3C07C76-3C41-DAA8-7025-14A437FC1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073" y="3769042"/>
            <a:ext cx="3281977" cy="2571493"/>
          </a:xfrm>
          <a:prstGeom prst="rect">
            <a:avLst/>
          </a:prstGeom>
        </p:spPr>
      </p:pic>
      <p:pic>
        <p:nvPicPr>
          <p:cNvPr id="15" name="Picture 1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2063765C-083F-1F7F-D922-BF6A47EFC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019" y="3735514"/>
            <a:ext cx="3336791" cy="26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0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74F-F4B9-A33A-F23D-0976606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</a:t>
            </a:r>
          </a:p>
        </p:txBody>
      </p:sp>
      <p:pic>
        <p:nvPicPr>
          <p:cNvPr id="5" name="Picture 4" descr="A graph of co2 emissions&#10;&#10;Description automatically generated">
            <a:extLst>
              <a:ext uri="{FF2B5EF4-FFF2-40B4-BE49-F238E27FC236}">
                <a16:creationId xmlns:a16="http://schemas.microsoft.com/office/drawing/2014/main" id="{2634A3EF-AB4F-992C-E4F3-76C1C4D7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" y="1230934"/>
            <a:ext cx="4477403" cy="3964109"/>
          </a:xfrm>
          <a:prstGeom prst="rect">
            <a:avLst/>
          </a:prstGeom>
        </p:spPr>
      </p:pic>
      <p:pic>
        <p:nvPicPr>
          <p:cNvPr id="7" name="Picture 6" descr="A graph of a gas consumption comb&#10;&#10;Description automatically generated">
            <a:extLst>
              <a:ext uri="{FF2B5EF4-FFF2-40B4-BE49-F238E27FC236}">
                <a16:creationId xmlns:a16="http://schemas.microsoft.com/office/drawing/2014/main" id="{DD94F965-A5D1-F3D0-2089-3312E6617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5" y="1230934"/>
            <a:ext cx="4267201" cy="3817074"/>
          </a:xfrm>
          <a:prstGeom prst="rect">
            <a:avLst/>
          </a:prstGeom>
        </p:spPr>
      </p:pic>
      <p:pic>
        <p:nvPicPr>
          <p:cNvPr id="9" name="Picture 8" descr="A graph of fuel consumption&#10;&#10;Description automatically generated">
            <a:extLst>
              <a:ext uri="{FF2B5EF4-FFF2-40B4-BE49-F238E27FC236}">
                <a16:creationId xmlns:a16="http://schemas.microsoft.com/office/drawing/2014/main" id="{CA92CD3F-DAD3-FE07-790A-DA5159F2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571" y="1377968"/>
            <a:ext cx="3892500" cy="34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E7E8-5097-3BE0-E29F-3B8AAF45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A47D582-CD16-FD60-B857-6AF6493FB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64" y="1360043"/>
            <a:ext cx="7986403" cy="1799966"/>
          </a:xfrm>
        </p:spPr>
      </p:pic>
      <p:pic>
        <p:nvPicPr>
          <p:cNvPr id="7" name="Picture 6" descr="A graph of fuel consumption&#10;&#10;Description automatically generated">
            <a:extLst>
              <a:ext uri="{FF2B5EF4-FFF2-40B4-BE49-F238E27FC236}">
                <a16:creationId xmlns:a16="http://schemas.microsoft.com/office/drawing/2014/main" id="{59C53E8C-95EA-6530-C9B7-DB7F6D69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042534"/>
            <a:ext cx="4247622" cy="3799561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01C34B79-1B1D-C4BF-5547-750ADA47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733" y="3042534"/>
            <a:ext cx="4291547" cy="37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3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353</TotalTime>
  <Words>331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Descriptive Analysis: CO2 Emissions</vt:lpstr>
      <vt:lpstr>Dataset</vt:lpstr>
      <vt:lpstr>Dataset</vt:lpstr>
      <vt:lpstr>Central Tendency Measures</vt:lpstr>
      <vt:lpstr>Central Tendency Measures</vt:lpstr>
      <vt:lpstr>Dispersion Measures</vt:lpstr>
      <vt:lpstr>Dispersion Measures</vt:lpstr>
      <vt:lpstr>Skewness</vt:lpstr>
      <vt:lpstr>Skewness</vt:lpstr>
      <vt:lpstr>Association Measures</vt:lpstr>
      <vt:lpstr>Association Measures</vt:lpstr>
      <vt:lpstr>Results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Analysis: CO2 Emissions</dc:title>
  <dc:creator>Jamie parra</dc:creator>
  <cp:lastModifiedBy>Jamie parra</cp:lastModifiedBy>
  <cp:revision>23</cp:revision>
  <dcterms:created xsi:type="dcterms:W3CDTF">2023-09-14T16:09:21Z</dcterms:created>
  <dcterms:modified xsi:type="dcterms:W3CDTF">2023-09-14T22:02:44Z</dcterms:modified>
</cp:coreProperties>
</file>